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8"/>
  </p:handoutMasterIdLst>
  <p:sldIdLst>
    <p:sldId id="260" r:id="rId2"/>
    <p:sldId id="274" r:id="rId3"/>
    <p:sldId id="275" r:id="rId4"/>
    <p:sldId id="261" r:id="rId5"/>
    <p:sldId id="262" r:id="rId6"/>
    <p:sldId id="265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10234613" cy="7099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C67"/>
    <a:srgbClr val="288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NEA%20RETTA\SCUOLE\Cartel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NEA%20RETTA\SCUOLE\Cartel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NEA%20RETTA\SCUOLE\Cartel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NEA%20RETTA\SCUOLE\Cartel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val>
            <c:numRef>
              <c:f>Foglio1!$G$84:$G$85</c:f>
              <c:numCache>
                <c:formatCode>0</c:formatCode>
                <c:ptCount val="2"/>
                <c:pt idx="0">
                  <c:v>1533</c:v>
                </c:pt>
                <c:pt idx="1">
                  <c:v>891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explosion val="8"/>
            <c:spPr>
              <a:solidFill>
                <a:srgbClr val="FFC000"/>
              </a:solidFill>
            </c:spPr>
          </c:dPt>
          <c:dPt>
            <c:idx val="2"/>
            <c:bubble3D val="0"/>
            <c:explosion val="15"/>
            <c:spPr>
              <a:solidFill>
                <a:srgbClr val="FF0000"/>
              </a:solidFill>
            </c:spPr>
          </c:dPt>
          <c:val>
            <c:numRef>
              <c:f>Foglio1!$G$87:$G$89</c:f>
              <c:numCache>
                <c:formatCode>0</c:formatCode>
                <c:ptCount val="3"/>
                <c:pt idx="0">
                  <c:v>369</c:v>
                </c:pt>
                <c:pt idx="1">
                  <c:v>959</c:v>
                </c:pt>
                <c:pt idx="2">
                  <c:v>1096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val>
            <c:numRef>
              <c:f>Foglio1!$G$92:$G$93</c:f>
              <c:numCache>
                <c:formatCode>0</c:formatCode>
                <c:ptCount val="2"/>
                <c:pt idx="0">
                  <c:v>693</c:v>
                </c:pt>
                <c:pt idx="1">
                  <c:v>1731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745185007933589E-2"/>
          <c:y val="4.1277919474668273E-2"/>
          <c:w val="0.95025481499206643"/>
          <c:h val="0.9174441610506630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31"/>
            <c:spPr>
              <a:solidFill>
                <a:srgbClr val="FF0000"/>
              </a:solidFill>
            </c:spPr>
          </c:dPt>
          <c:val>
            <c:numRef>
              <c:f>Foglio1!$I$81</c:f>
              <c:numCache>
                <c:formatCode>0</c:formatCode>
                <c:ptCount val="1"/>
                <c:pt idx="0">
                  <c:v>2327</c:v>
                </c:pt>
              </c:numCache>
            </c:numRef>
          </c:val>
        </c:ser>
        <c:ser>
          <c:idx val="1"/>
          <c:order val="1"/>
          <c:explosion val="25"/>
          <c:val>
            <c:numRef>
              <c:f>Foglio1!$I$82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675" cy="354887"/>
          </a:xfrm>
          <a:prstGeom prst="rect">
            <a:avLst/>
          </a:prstGeom>
        </p:spPr>
        <p:txBody>
          <a:bodyPr vert="horz" lIns="64767" tIns="32383" rIns="64767" bIns="32383" rtlCol="0"/>
          <a:lstStyle>
            <a:lvl1pPr algn="l">
              <a:defRPr sz="8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796697" y="0"/>
            <a:ext cx="4436296" cy="354887"/>
          </a:xfrm>
          <a:prstGeom prst="rect">
            <a:avLst/>
          </a:prstGeom>
        </p:spPr>
        <p:txBody>
          <a:bodyPr vert="horz" lIns="64767" tIns="32383" rIns="64767" bIns="32383" rtlCol="0"/>
          <a:lstStyle>
            <a:lvl1pPr algn="r">
              <a:defRPr sz="800"/>
            </a:lvl1pPr>
          </a:lstStyle>
          <a:p>
            <a:fld id="{7657BA58-0CB8-4440-94CE-98D4E3DD93D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742853"/>
            <a:ext cx="4434675" cy="354887"/>
          </a:xfrm>
          <a:prstGeom prst="rect">
            <a:avLst/>
          </a:prstGeom>
        </p:spPr>
        <p:txBody>
          <a:bodyPr vert="horz" lIns="64767" tIns="32383" rIns="64767" bIns="32383" rtlCol="0" anchor="b"/>
          <a:lstStyle>
            <a:lvl1pPr algn="l">
              <a:defRPr sz="8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796697" y="6742853"/>
            <a:ext cx="4436296" cy="354887"/>
          </a:xfrm>
          <a:prstGeom prst="rect">
            <a:avLst/>
          </a:prstGeom>
        </p:spPr>
        <p:txBody>
          <a:bodyPr vert="horz" lIns="64767" tIns="32383" rIns="64767" bIns="32383" rtlCol="0" anchor="b"/>
          <a:lstStyle>
            <a:lvl1pPr algn="r">
              <a:defRPr sz="800"/>
            </a:lvl1pPr>
          </a:lstStyle>
          <a:p>
            <a:fld id="{25DB8CE9-39E7-4E83-89EC-091F32882B2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112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95EEAB-7B00-438D-B70F-DBE1150CFF26}" type="datetimeFigureOut">
              <a:rPr lang="it-IT" smtClean="0"/>
              <a:pPr/>
              <a:t>09/04/2015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82E42B-54A0-4F99-B563-5327F96BBC8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4103440" y="2564904"/>
            <a:ext cx="5040560" cy="2664296"/>
          </a:xfrm>
        </p:spPr>
        <p:txBody>
          <a:bodyPr>
            <a:noAutofit/>
          </a:bodyPr>
          <a:lstStyle/>
          <a:p>
            <a:r>
              <a:rPr lang="it-IT" sz="6600" b="1" i="1" dirty="0" smtClean="0">
                <a:solidFill>
                  <a:srgbClr val="C00000"/>
                </a:solidFill>
              </a:rPr>
              <a:t>[IN]sicurezza </a:t>
            </a:r>
            <a:r>
              <a:rPr lang="it-IT" sz="4300" b="1" i="1" dirty="0" smtClean="0">
                <a:solidFill>
                  <a:srgbClr val="C00000"/>
                </a:solidFill>
              </a:rPr>
              <a:t/>
            </a:r>
            <a:br>
              <a:rPr lang="it-IT" sz="4300" b="1" i="1" dirty="0" smtClean="0">
                <a:solidFill>
                  <a:srgbClr val="C00000"/>
                </a:solidFill>
              </a:rPr>
            </a:br>
            <a:r>
              <a:rPr lang="it-IT" sz="4300" b="1" i="1" dirty="0" smtClean="0">
                <a:solidFill>
                  <a:srgbClr val="C00000"/>
                </a:solidFill>
              </a:rPr>
              <a:t>      </a:t>
            </a:r>
            <a:r>
              <a:rPr lang="it-IT" sz="6600" b="1" i="1" dirty="0" smtClean="0">
                <a:solidFill>
                  <a:srgbClr val="C00000"/>
                </a:solidFill>
              </a:rPr>
              <a:t>a scuola!</a:t>
            </a: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68827"/>
            <a:ext cx="3312368" cy="3864429"/>
          </a:xfrm>
          <a:prstGeom prst="rect">
            <a:avLst/>
          </a:prstGeom>
        </p:spPr>
      </p:pic>
      <p:sp>
        <p:nvSpPr>
          <p:cNvPr id="11" name="Titolo 3"/>
          <p:cNvSpPr txBox="1">
            <a:spLocks/>
          </p:cNvSpPr>
          <p:nvPr/>
        </p:nvSpPr>
        <p:spPr>
          <a:xfrm>
            <a:off x="4067944" y="1844824"/>
            <a:ext cx="288032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presenta:</a:t>
            </a: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Immagine 13" descr="ScreenHunter_132 Feb. 04 21.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48960"/>
            <a:ext cx="2736304" cy="1135824"/>
          </a:xfrm>
          <a:prstGeom prst="rect">
            <a:avLst/>
          </a:prstGeom>
        </p:spPr>
      </p:pic>
      <p:sp>
        <p:nvSpPr>
          <p:cNvPr id="15" name="Titolo 3"/>
          <p:cNvSpPr txBox="1">
            <a:spLocks/>
          </p:cNvSpPr>
          <p:nvPr/>
        </p:nvSpPr>
        <p:spPr>
          <a:xfrm>
            <a:off x="251520" y="6165304"/>
            <a:ext cx="432048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ico 10"/>
          <p:cNvGraphicFramePr/>
          <p:nvPr/>
        </p:nvGraphicFramePr>
        <p:xfrm>
          <a:off x="2051720" y="2492896"/>
          <a:ext cx="532859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395536" y="1196752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VULNERABILITA’ SISMICA</a:t>
            </a:r>
            <a:endParaRPr lang="it-IT" sz="32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sp>
        <p:nvSpPr>
          <p:cNvPr id="12" name="Titolo 3"/>
          <p:cNvSpPr txBox="1">
            <a:spLocks/>
          </p:cNvSpPr>
          <p:nvPr/>
        </p:nvSpPr>
        <p:spPr>
          <a:xfrm>
            <a:off x="2627784" y="2492896"/>
            <a:ext cx="14401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1000" b="1" i="1" dirty="0" smtClean="0">
                <a:solidFill>
                  <a:srgbClr val="FF0000"/>
                </a:solidFill>
                <a:latin typeface="Adobe Fangsong Std R" pitchFamily="18" charset="-128"/>
                <a:ea typeface="Adobe Fangsong Std R" pitchFamily="18" charset="-128"/>
                <a:cs typeface="+mj-cs"/>
              </a:rPr>
              <a:t>?</a:t>
            </a:r>
            <a:endParaRPr lang="it-IT" sz="11000" b="1" i="1" dirty="0">
              <a:solidFill>
                <a:srgbClr val="FF0000"/>
              </a:solidFill>
              <a:latin typeface="Adobe Fangsong Std R" pitchFamily="18" charset="-128"/>
              <a:ea typeface="Adobe Fangsong Std R" pitchFamily="18" charset="-128"/>
              <a:cs typeface="+mj-cs"/>
            </a:endParaRPr>
          </a:p>
        </p:txBody>
      </p:sp>
      <p:sp>
        <p:nvSpPr>
          <p:cNvPr id="15" name="Titolo 3"/>
          <p:cNvSpPr txBox="1">
            <a:spLocks/>
          </p:cNvSpPr>
          <p:nvPr/>
        </p:nvSpPr>
        <p:spPr>
          <a:xfrm>
            <a:off x="6804248" y="4077072"/>
            <a:ext cx="2088232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45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1533</a:t>
            </a:r>
            <a:r>
              <a:rPr lang="it-IT" sz="21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1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bambini frequentano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scuole a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MEDIO-ALTA VULNERABILITA’</a:t>
            </a: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24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Titolo 3"/>
          <p:cNvSpPr txBox="1">
            <a:spLocks/>
          </p:cNvSpPr>
          <p:nvPr/>
        </p:nvSpPr>
        <p:spPr>
          <a:xfrm>
            <a:off x="323528" y="2852936"/>
            <a:ext cx="2088232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45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891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bambini frequentano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scuole a </a:t>
            </a:r>
            <a:r>
              <a:rPr lang="it-IT" sz="2100" b="1" i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VULNERABILITA’ SCONOSCIUTA</a:t>
            </a: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24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467544" y="1124744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COLLAUDO STATICO …</a:t>
            </a:r>
            <a:endParaRPr lang="it-IT" sz="43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sp>
        <p:nvSpPr>
          <p:cNvPr id="7" name="Titolo 3"/>
          <p:cNvSpPr txBox="1">
            <a:spLocks/>
          </p:cNvSpPr>
          <p:nvPr/>
        </p:nvSpPr>
        <p:spPr>
          <a:xfrm>
            <a:off x="467544" y="1412776"/>
            <a:ext cx="8208912" cy="12961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 lnSpcReduction="1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200" b="1" dirty="0" smtClean="0">
                <a:solidFill>
                  <a:schemeClr val="accent1">
                    <a:lumMod val="50000"/>
                  </a:schemeClr>
                </a:solidFill>
              </a:rPr>
              <a:t>… TESTA la risposta dell’edificio alle sollecitazioni non sismiche (peso di persone e arredi, vento, neve, ecc.)</a:t>
            </a: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itolo 3"/>
          <p:cNvSpPr txBox="1">
            <a:spLocks/>
          </p:cNvSpPr>
          <p:nvPr/>
        </p:nvSpPr>
        <p:spPr>
          <a:xfrm>
            <a:off x="611560" y="3789040"/>
            <a:ext cx="20882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45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1144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bambini frequentano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scuole per le quali non è reperibile CERTIFICATO </a:t>
            </a:r>
            <a:r>
              <a:rPr lang="it-IT" sz="2100" b="1" i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</a:t>
            </a:r>
            <a:r>
              <a:rPr lang="it-IT" sz="21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COLLAUDO</a:t>
            </a:r>
            <a:endParaRPr lang="it-IT" sz="2100" b="1" i="1" u="sng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24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itolo 3"/>
          <p:cNvSpPr txBox="1">
            <a:spLocks/>
          </p:cNvSpPr>
          <p:nvPr/>
        </p:nvSpPr>
        <p:spPr>
          <a:xfrm>
            <a:off x="6732240" y="4797152"/>
            <a:ext cx="2088232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4500" b="1" i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911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C000"/>
                </a:solidFill>
              </a:rPr>
              <a:t>bambini frequentano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C000"/>
                </a:solidFill>
              </a:rPr>
              <a:t>scuole per le quali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C000"/>
                </a:solidFill>
              </a:rPr>
              <a:t>è presente CERTIFICATO </a:t>
            </a:r>
            <a:r>
              <a:rPr lang="it-IT" sz="2100" b="1" i="1" dirty="0" err="1" smtClean="0">
                <a:solidFill>
                  <a:srgbClr val="FFC000"/>
                </a:solidFill>
              </a:rPr>
              <a:t>DI</a:t>
            </a:r>
            <a:r>
              <a:rPr lang="it-IT" sz="2100" b="1" i="1" dirty="0" smtClean="0">
                <a:solidFill>
                  <a:srgbClr val="FFC000"/>
                </a:solidFill>
              </a:rPr>
              <a:t> COLLAUDO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u="sng" dirty="0" smtClean="0">
                <a:solidFill>
                  <a:srgbClr val="FFC000"/>
                </a:solidFill>
              </a:rPr>
              <a:t>PARZIALE</a:t>
            </a: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24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itolo 3"/>
          <p:cNvSpPr txBox="1">
            <a:spLocks/>
          </p:cNvSpPr>
          <p:nvPr/>
        </p:nvSpPr>
        <p:spPr>
          <a:xfrm>
            <a:off x="5220072" y="3068960"/>
            <a:ext cx="20882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4500" b="1" i="1" dirty="0" smtClean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369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92D050"/>
                </a:solidFill>
              </a:rPr>
              <a:t>bambini frequentano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92D050"/>
                </a:solidFill>
              </a:rPr>
              <a:t>scuole per le quali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92D050"/>
                </a:solidFill>
              </a:rPr>
              <a:t>è presente CERTIFICATO </a:t>
            </a:r>
            <a:r>
              <a:rPr lang="it-IT" sz="2100" b="1" i="1" dirty="0" err="1" smtClean="0">
                <a:solidFill>
                  <a:srgbClr val="92D050"/>
                </a:solidFill>
              </a:rPr>
              <a:t>DI</a:t>
            </a:r>
            <a:r>
              <a:rPr lang="it-IT" sz="2100" b="1" i="1" dirty="0" smtClean="0">
                <a:solidFill>
                  <a:srgbClr val="92D050"/>
                </a:solidFill>
              </a:rPr>
              <a:t> COLLAUDO</a:t>
            </a:r>
            <a:endParaRPr lang="it-IT" sz="2100" b="1" i="1" u="sng" dirty="0" smtClean="0">
              <a:solidFill>
                <a:srgbClr val="92D050"/>
              </a:solidFill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24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Grafico 15"/>
          <p:cNvGraphicFramePr/>
          <p:nvPr/>
        </p:nvGraphicFramePr>
        <p:xfrm>
          <a:off x="2195736" y="3717032"/>
          <a:ext cx="4788024" cy="344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sp>
        <p:nvSpPr>
          <p:cNvPr id="11" name="Titolo 3"/>
          <p:cNvSpPr txBox="1">
            <a:spLocks/>
          </p:cNvSpPr>
          <p:nvPr/>
        </p:nvSpPr>
        <p:spPr>
          <a:xfrm>
            <a:off x="467544" y="1124744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AGIBILITA’ …</a:t>
            </a:r>
            <a:endParaRPr lang="it-IT" sz="43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itolo 3"/>
          <p:cNvSpPr txBox="1">
            <a:spLocks/>
          </p:cNvSpPr>
          <p:nvPr/>
        </p:nvSpPr>
        <p:spPr>
          <a:xfrm>
            <a:off x="467544" y="1412776"/>
            <a:ext cx="8208912" cy="12961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 lnSpcReduction="1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200" b="1" dirty="0" smtClean="0">
                <a:solidFill>
                  <a:schemeClr val="accent1">
                    <a:lumMod val="50000"/>
                  </a:schemeClr>
                </a:solidFill>
              </a:rPr>
              <a:t>… ATTESTA la sussistenza delle condizioni di sicurezza, igiene, salubrità e risparmio energetico degli edifici.</a:t>
            </a: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itolo 3"/>
          <p:cNvSpPr txBox="1">
            <a:spLocks/>
          </p:cNvSpPr>
          <p:nvPr/>
        </p:nvSpPr>
        <p:spPr>
          <a:xfrm>
            <a:off x="323528" y="4581128"/>
            <a:ext cx="20882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45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1731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bambini frequentano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scuole per le quali non è reperibile </a:t>
            </a:r>
            <a:r>
              <a:rPr lang="it-IT" sz="2100" b="1" i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l’AGIBILITA’</a:t>
            </a: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itolo 3"/>
          <p:cNvSpPr txBox="1">
            <a:spLocks/>
          </p:cNvSpPr>
          <p:nvPr/>
        </p:nvSpPr>
        <p:spPr>
          <a:xfrm>
            <a:off x="6732240" y="2708920"/>
            <a:ext cx="2088232" cy="18722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4500" b="1" i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693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bambini frequentano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scuole per le quali </a:t>
            </a:r>
            <a:r>
              <a:rPr lang="it-IT" sz="2100" b="1" i="1" u="sng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l’AGIBILITA’ E’ PARZIALE</a:t>
            </a:r>
            <a:endParaRPr lang="it-IT" sz="1600" b="1" u="sng" dirty="0" smtClean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Grafico 11"/>
          <p:cNvGraphicFramePr/>
          <p:nvPr/>
        </p:nvGraphicFramePr>
        <p:xfrm>
          <a:off x="2123728" y="2996952"/>
          <a:ext cx="5040560" cy="331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sp>
        <p:nvSpPr>
          <p:cNvPr id="11" name="Titolo 3"/>
          <p:cNvSpPr txBox="1">
            <a:spLocks/>
          </p:cNvSpPr>
          <p:nvPr/>
        </p:nvSpPr>
        <p:spPr>
          <a:xfrm>
            <a:off x="467544" y="908720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PREVENZIONE INCENDI …</a:t>
            </a:r>
            <a:endParaRPr lang="it-IT" sz="43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itolo 3"/>
          <p:cNvSpPr txBox="1">
            <a:spLocks/>
          </p:cNvSpPr>
          <p:nvPr/>
        </p:nvSpPr>
        <p:spPr>
          <a:xfrm>
            <a:off x="467544" y="1124744"/>
            <a:ext cx="4104456" cy="25922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200" b="1" dirty="0" smtClean="0">
                <a:solidFill>
                  <a:schemeClr val="accent1">
                    <a:lumMod val="50000"/>
                  </a:schemeClr>
                </a:solidFill>
              </a:rPr>
              <a:t>… il certificato ATTESTA la conformità degli edifici alle vigenti norme di sicurezza in caso di incendio. E’ rilasciato dai VV.F.</a:t>
            </a: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itolo 3"/>
          <p:cNvSpPr txBox="1">
            <a:spLocks/>
          </p:cNvSpPr>
          <p:nvPr/>
        </p:nvSpPr>
        <p:spPr>
          <a:xfrm>
            <a:off x="323528" y="3501008"/>
            <a:ext cx="38884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45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2424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bambini frequentano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scuole </a:t>
            </a:r>
            <a:r>
              <a:rPr lang="it-IT" sz="2200" b="1" i="1" u="sng" dirty="0" smtClean="0">
                <a:latin typeface="+mj-lt"/>
                <a:ea typeface="+mj-ea"/>
                <a:cs typeface="+mj-cs"/>
              </a:rPr>
              <a:t>SPROVVISTE</a:t>
            </a:r>
            <a:r>
              <a:rPr lang="it-IT" sz="21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1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CERTIFICATO PREVENZIONE INCENDI</a:t>
            </a:r>
            <a:endParaRPr lang="it-IT" sz="2100" b="1" i="1" u="sng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itolo 3"/>
          <p:cNvSpPr txBox="1">
            <a:spLocks/>
          </p:cNvSpPr>
          <p:nvPr/>
        </p:nvSpPr>
        <p:spPr>
          <a:xfrm>
            <a:off x="179512" y="5229200"/>
            <a:ext cx="8784976" cy="1628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36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La mancanza o la scadenza di tale documento decreta l’inagibilità dell’edificio e la conseguente sospensione di tutte le attività svolte al suo interno: </a:t>
            </a: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it-IT" sz="3600" b="1" i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36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TUTTE LE SCUOLE </a:t>
            </a:r>
            <a:r>
              <a:rPr lang="it-IT" sz="3600" b="1" i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</a:t>
            </a:r>
            <a:r>
              <a:rPr lang="it-IT" sz="36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GIULIANOVA SI TROVANO IN QUESTA SITUAZIONE !</a:t>
            </a:r>
          </a:p>
        </p:txBody>
      </p:sp>
      <p:graphicFrame>
        <p:nvGraphicFramePr>
          <p:cNvPr id="12" name="Grafico 11"/>
          <p:cNvGraphicFramePr/>
          <p:nvPr/>
        </p:nvGraphicFramePr>
        <p:xfrm>
          <a:off x="3707904" y="1916832"/>
          <a:ext cx="56166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olo 3"/>
          <p:cNvSpPr txBox="1">
            <a:spLocks/>
          </p:cNvSpPr>
          <p:nvPr/>
        </p:nvSpPr>
        <p:spPr>
          <a:xfrm>
            <a:off x="4297880" y="908720"/>
            <a:ext cx="4719988" cy="415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0500" b="1" i="1" dirty="0" smtClean="0">
                <a:latin typeface="Arial Rounded MT Bold" pitchFamily="34" charset="0"/>
                <a:ea typeface="+mj-ea"/>
                <a:cs typeface="+mj-cs"/>
              </a:rPr>
              <a:t>!</a:t>
            </a:r>
            <a:endParaRPr lang="it-IT" sz="20500" b="1" i="1" u="sng" dirty="0" smtClean="0">
              <a:latin typeface="Arial Rounded MT Bold" pitchFamily="34" charset="0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Titolo 3"/>
          <p:cNvSpPr txBox="1">
            <a:spLocks/>
          </p:cNvSpPr>
          <p:nvPr/>
        </p:nvSpPr>
        <p:spPr>
          <a:xfrm>
            <a:off x="3635896" y="2636912"/>
            <a:ext cx="38884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4500" b="1" i="1" dirty="0" smtClean="0">
                <a:latin typeface="+mj-lt"/>
                <a:ea typeface="+mj-ea"/>
                <a:cs typeface="+mj-cs"/>
              </a:rPr>
              <a:t>100%</a:t>
            </a:r>
            <a:endParaRPr lang="it-IT" sz="2100" b="1" i="1" u="sng" dirty="0" smtClean="0"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BOCCIATO-300x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322617">
            <a:off x="5087084" y="2222020"/>
            <a:ext cx="1853792" cy="1167889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539552" y="1124744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IN BREVE …</a:t>
            </a:r>
            <a:endParaRPr lang="it-IT" sz="43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olo 3"/>
          <p:cNvSpPr txBox="1">
            <a:spLocks/>
          </p:cNvSpPr>
          <p:nvPr/>
        </p:nvSpPr>
        <p:spPr>
          <a:xfrm>
            <a:off x="467544" y="2276872"/>
            <a:ext cx="8208912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VULNERABILITA’ SISMICA</a:t>
            </a: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COLLAUDO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STATICO</a:t>
            </a: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AGIBILITA’</a:t>
            </a: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PREVENZIONE INCENDI</a:t>
            </a:r>
            <a:endParaRPr lang="it-IT" sz="2400" b="1" dirty="0">
              <a:solidFill>
                <a:srgbClr val="FF0000"/>
              </a:solidFill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pic>
        <p:nvPicPr>
          <p:cNvPr id="15" name="Immagine 14" descr="BOCCIATO-300x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55487">
            <a:off x="4969823" y="3325347"/>
            <a:ext cx="1853792" cy="1167889"/>
          </a:xfrm>
          <a:prstGeom prst="rect">
            <a:avLst/>
          </a:prstGeom>
        </p:spPr>
      </p:pic>
      <p:pic>
        <p:nvPicPr>
          <p:cNvPr id="16" name="Immagine 15" descr="BOCCIATO-300x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11660">
            <a:off x="4028840" y="4249615"/>
            <a:ext cx="1853792" cy="1167889"/>
          </a:xfrm>
          <a:prstGeom prst="rect">
            <a:avLst/>
          </a:prstGeom>
        </p:spPr>
      </p:pic>
      <p:pic>
        <p:nvPicPr>
          <p:cNvPr id="17" name="Immagine 16" descr="BOCCIATO-300x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53822">
            <a:off x="5055066" y="5222015"/>
            <a:ext cx="1853792" cy="1167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539552" y="1412776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CONCLUSIONI</a:t>
            </a:r>
            <a:endParaRPr lang="it-IT" sz="43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olo 3"/>
          <p:cNvSpPr txBox="1">
            <a:spLocks/>
          </p:cNvSpPr>
          <p:nvPr/>
        </p:nvSpPr>
        <p:spPr>
          <a:xfrm>
            <a:off x="323528" y="2132856"/>
            <a:ext cx="849694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rgbClr val="2B4C67"/>
                </a:solidFill>
              </a:rPr>
              <a:t> PATRIMONIO EDILIZIO SCOLASTICO </a:t>
            </a:r>
            <a:r>
              <a:rPr lang="it-IT" sz="2300" b="1" dirty="0" smtClean="0">
                <a:solidFill>
                  <a:srgbClr val="FF0000"/>
                </a:solidFill>
              </a:rPr>
              <a:t>FRAMMENTATO</a:t>
            </a: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rgbClr val="2B4C67"/>
                </a:solidFill>
              </a:rPr>
              <a:t> </a:t>
            </a:r>
            <a:r>
              <a:rPr lang="it-IT" sz="2300" b="1" dirty="0" smtClean="0">
                <a:solidFill>
                  <a:srgbClr val="FF0000"/>
                </a:solidFill>
              </a:rPr>
              <a:t>IRREPERIBILITA’/MANCANZA</a:t>
            </a:r>
            <a:r>
              <a:rPr lang="it-IT" sz="2400" b="1" dirty="0" smtClean="0">
                <a:solidFill>
                  <a:srgbClr val="2B4C67"/>
                </a:solidFill>
              </a:rPr>
              <a:t> di documenti inerenti il RISPETTO </a:t>
            </a:r>
            <a:r>
              <a:rPr lang="it-IT" sz="2400" b="1" dirty="0" err="1" smtClean="0">
                <a:solidFill>
                  <a:srgbClr val="2B4C67"/>
                </a:solidFill>
              </a:rPr>
              <a:t>DI</a:t>
            </a:r>
            <a:r>
              <a:rPr lang="it-IT" sz="2400" b="1" dirty="0" smtClean="0">
                <a:solidFill>
                  <a:srgbClr val="2B4C67"/>
                </a:solidFill>
              </a:rPr>
              <a:t> REQUISITI  IGIENICI  E  </a:t>
            </a:r>
            <a:r>
              <a:rPr lang="it-IT" sz="2400" b="1" dirty="0" err="1" smtClean="0">
                <a:solidFill>
                  <a:srgbClr val="2B4C67"/>
                </a:solidFill>
              </a:rPr>
              <a:t>DI</a:t>
            </a:r>
            <a:r>
              <a:rPr lang="it-IT" sz="2400" b="1" dirty="0" smtClean="0">
                <a:solidFill>
                  <a:srgbClr val="2B4C67"/>
                </a:solidFill>
              </a:rPr>
              <a:t>  SICUREZZA</a:t>
            </a: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rgbClr val="2B4C67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ELEVATI COSTI</a:t>
            </a:r>
            <a:r>
              <a:rPr lang="it-IT" sz="2400" b="1" dirty="0" smtClean="0">
                <a:solidFill>
                  <a:srgbClr val="2B4C67"/>
                </a:solidFill>
              </a:rPr>
              <a:t> PER VERIFICHE ED ADEGUAMENTI DELL’INTERO PATRIMONIO IMMOBILIARE</a:t>
            </a: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rgbClr val="2B4C67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MANCATA VISIONE GLOBALE </a:t>
            </a:r>
            <a:r>
              <a:rPr lang="it-IT" sz="2300" b="1" dirty="0" smtClean="0">
                <a:solidFill>
                  <a:srgbClr val="2B4C67"/>
                </a:solidFill>
              </a:rPr>
              <a:t>DEL PROBLEMA SCUOLE</a:t>
            </a: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300" b="1" dirty="0" smtClean="0">
                <a:solidFill>
                  <a:srgbClr val="2B4C67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ASSENZA</a:t>
            </a:r>
            <a:r>
              <a:rPr lang="it-IT" sz="2400" b="1" dirty="0" smtClean="0">
                <a:solidFill>
                  <a:srgbClr val="2B4C67"/>
                </a:solidFill>
              </a:rPr>
              <a:t> </a:t>
            </a:r>
            <a:r>
              <a:rPr lang="it-IT" sz="2400" b="1" dirty="0" err="1" smtClean="0">
                <a:solidFill>
                  <a:srgbClr val="2B4C67"/>
                </a:solidFill>
              </a:rPr>
              <a:t>DI</a:t>
            </a:r>
            <a:r>
              <a:rPr lang="it-IT" sz="2400" b="1" dirty="0" smtClean="0">
                <a:solidFill>
                  <a:srgbClr val="2B4C67"/>
                </a:solidFill>
              </a:rPr>
              <a:t> INTERVENTI IN ALMENO LA META’ DEI PLESSI</a:t>
            </a: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rgbClr val="2B4C67"/>
                </a:solidFill>
              </a:rPr>
              <a:t>  UTENZA QUOTIDIANAMENTE ESPOSTA A SCENARI </a:t>
            </a:r>
            <a:r>
              <a:rPr lang="it-IT" sz="2400" b="1" dirty="0" err="1" smtClean="0">
                <a:solidFill>
                  <a:srgbClr val="2B4C67"/>
                </a:solidFill>
              </a:rPr>
              <a:t>DI</a:t>
            </a:r>
            <a:r>
              <a:rPr lang="it-IT" sz="2400" b="1" dirty="0" smtClean="0">
                <a:solidFill>
                  <a:srgbClr val="2B4C67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RISCHIO</a:t>
            </a:r>
            <a:r>
              <a:rPr lang="it-IT" sz="2400" b="1" dirty="0" smtClean="0">
                <a:solidFill>
                  <a:srgbClr val="2B4C67"/>
                </a:solidFill>
              </a:rPr>
              <a:t> CONCRETI</a:t>
            </a:r>
            <a:endParaRPr lang="it-IT" sz="2400" b="1" dirty="0">
              <a:solidFill>
                <a:srgbClr val="2B4C67"/>
              </a:solidFill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pic>
        <p:nvPicPr>
          <p:cNvPr id="12" name="Immagine 11" descr="casco9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5085184"/>
            <a:ext cx="1905000" cy="1314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539552" y="1124744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PROPOSTE</a:t>
            </a:r>
            <a:endParaRPr lang="it-IT" sz="43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olo 3"/>
          <p:cNvSpPr txBox="1">
            <a:spLocks/>
          </p:cNvSpPr>
          <p:nvPr/>
        </p:nvSpPr>
        <p:spPr>
          <a:xfrm>
            <a:off x="467544" y="3429000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defRPr/>
            </a:pPr>
            <a:r>
              <a:rPr lang="it-IT" sz="2100" b="1" dirty="0" smtClean="0">
                <a:solidFill>
                  <a:srgbClr val="2B4C67"/>
                </a:solidFill>
              </a:rPr>
              <a:t>REALIZZAZIONE </a:t>
            </a:r>
            <a:r>
              <a:rPr lang="it-IT" sz="2100" b="1" u="sng" dirty="0" smtClean="0">
                <a:solidFill>
                  <a:srgbClr val="2B4C67"/>
                </a:solidFill>
              </a:rPr>
              <a:t>POLO SCOLASTICO UNICO</a:t>
            </a:r>
            <a:r>
              <a:rPr lang="it-IT" sz="2100" b="1" dirty="0" smtClean="0">
                <a:solidFill>
                  <a:srgbClr val="2B4C67"/>
                </a:solidFill>
              </a:rPr>
              <a:t> PRESSO QUARTIERE ANNUNZIATA</a:t>
            </a: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sp>
        <p:nvSpPr>
          <p:cNvPr id="11" name="Titolo 3"/>
          <p:cNvSpPr txBox="1">
            <a:spLocks/>
          </p:cNvSpPr>
          <p:nvPr/>
        </p:nvSpPr>
        <p:spPr>
          <a:xfrm>
            <a:off x="467544" y="2708920"/>
            <a:ext cx="8496944" cy="10801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 lnSpcReduction="1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1900" b="1" dirty="0" smtClean="0">
                <a:solidFill>
                  <a:srgbClr val="FF0000"/>
                </a:solidFill>
              </a:rPr>
              <a:t>PIANIFICAZIONE</a:t>
            </a:r>
            <a:r>
              <a:rPr lang="it-IT" sz="1900" b="1" dirty="0" smtClean="0">
                <a:solidFill>
                  <a:schemeClr val="accent1">
                    <a:lumMod val="50000"/>
                  </a:schemeClr>
                </a:solidFill>
              </a:rPr>
              <a:t> A MEDIO TERMINE:</a:t>
            </a: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10073" y="4365104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BENEFICI:</a:t>
            </a:r>
            <a:endParaRPr lang="it-IT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itolo 3"/>
          <p:cNvSpPr txBox="1">
            <a:spLocks/>
          </p:cNvSpPr>
          <p:nvPr/>
        </p:nvSpPr>
        <p:spPr>
          <a:xfrm>
            <a:off x="467544" y="4149080"/>
            <a:ext cx="8496944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rgbClr val="2B4C67"/>
                </a:solidFill>
              </a:rPr>
              <a:t>RIDUZIONE SIGNIFICATIVA DELL’ESPOSIZIONE A SITUAZIONI </a:t>
            </a:r>
            <a:r>
              <a:rPr lang="it-IT" sz="2400" b="1" dirty="0" err="1" smtClean="0">
                <a:solidFill>
                  <a:srgbClr val="2B4C67"/>
                </a:solidFill>
              </a:rPr>
              <a:t>DI</a:t>
            </a:r>
            <a:r>
              <a:rPr lang="it-IT" sz="2400" b="1" dirty="0" smtClean="0">
                <a:solidFill>
                  <a:srgbClr val="2B4C67"/>
                </a:solidFill>
              </a:rPr>
              <a:t> RISCHIO</a:t>
            </a:r>
          </a:p>
          <a:p>
            <a:pPr marL="457200" lvl="0" indent="-457200" algn="just">
              <a:lnSpc>
                <a:spcPct val="30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rgbClr val="2B4C67"/>
                </a:solidFill>
              </a:rPr>
              <a:t>RISPARMIO COSTI </a:t>
            </a:r>
            <a:r>
              <a:rPr lang="it-IT" sz="2400" b="1" dirty="0" err="1" smtClean="0">
                <a:solidFill>
                  <a:srgbClr val="2B4C67"/>
                </a:solidFill>
              </a:rPr>
              <a:t>DI</a:t>
            </a:r>
            <a:r>
              <a:rPr lang="it-IT" sz="2400" b="1" dirty="0" smtClean="0">
                <a:solidFill>
                  <a:srgbClr val="2B4C67"/>
                </a:solidFill>
              </a:rPr>
              <a:t> GESTIONE </a:t>
            </a:r>
          </a:p>
          <a:p>
            <a:pPr marL="457200" indent="-457200" algn="just" fontAlgn="base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defRPr/>
            </a:pPr>
            <a:r>
              <a:rPr lang="it-IT" sz="2300" b="1" dirty="0" smtClean="0">
                <a:solidFill>
                  <a:srgbClr val="2B4C67"/>
                </a:solidFill>
              </a:rPr>
              <a:t>RISPARMIO COSTI PER ADEGUAMENTI E VERIFICHE</a:t>
            </a:r>
          </a:p>
        </p:txBody>
      </p:sp>
      <p:sp>
        <p:nvSpPr>
          <p:cNvPr id="12" name="Titolo 3"/>
          <p:cNvSpPr txBox="1">
            <a:spLocks/>
          </p:cNvSpPr>
          <p:nvPr/>
        </p:nvSpPr>
        <p:spPr>
          <a:xfrm>
            <a:off x="467544" y="1772816"/>
            <a:ext cx="8496944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5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500" b="1" dirty="0" smtClean="0">
                <a:solidFill>
                  <a:srgbClr val="FF0000"/>
                </a:solidFill>
              </a:rPr>
              <a:t>PIANIFICAZIONE</a:t>
            </a:r>
            <a:r>
              <a:rPr lang="it-IT" sz="2500" b="1" dirty="0" smtClean="0">
                <a:solidFill>
                  <a:schemeClr val="accent1">
                    <a:lumMod val="50000"/>
                  </a:schemeClr>
                </a:solidFill>
              </a:rPr>
              <a:t> A BREVE TERMINE:</a:t>
            </a: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67544" y="2597423"/>
            <a:ext cx="8208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it-IT" sz="1700" b="1" dirty="0" smtClean="0">
                <a:solidFill>
                  <a:srgbClr val="2B4C67"/>
                </a:solidFill>
              </a:rPr>
              <a:t>ACCORPAMENTO SCUOLE </a:t>
            </a:r>
            <a:r>
              <a:rPr lang="it-IT" sz="1700" b="1" dirty="0" err="1" smtClean="0">
                <a:solidFill>
                  <a:srgbClr val="2B4C67"/>
                </a:solidFill>
              </a:rPr>
              <a:t>DI</a:t>
            </a:r>
            <a:r>
              <a:rPr lang="it-IT" sz="1700" b="1" dirty="0" smtClean="0">
                <a:solidFill>
                  <a:srgbClr val="2B4C67"/>
                </a:solidFill>
              </a:rPr>
              <a:t> GIULIANOVA PAESE PRESSO </a:t>
            </a:r>
            <a:r>
              <a:rPr lang="it-IT" sz="1700" b="1" u="sng" dirty="0" smtClean="0">
                <a:solidFill>
                  <a:srgbClr val="2B4C67"/>
                </a:solidFill>
              </a:rPr>
              <a:t>EDIFICIO DEL VECCHIO TRIBUNALE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3"/>
          <p:cNvSpPr txBox="1">
            <a:spLocks/>
          </p:cNvSpPr>
          <p:nvPr/>
        </p:nvSpPr>
        <p:spPr>
          <a:xfrm>
            <a:off x="251520" y="6165304"/>
            <a:ext cx="432048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4860032" y="260648"/>
            <a:ext cx="3384376" cy="10527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[IN]sicurezza a scuola!</a:t>
            </a:r>
          </a:p>
        </p:txBody>
      </p:sp>
      <p:pic>
        <p:nvPicPr>
          <p:cNvPr id="13" name="Immagine 12" descr="logo-Linea-Ret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cxnSp>
        <p:nvCxnSpPr>
          <p:cNvPr id="16" name="Connettore 1 15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 descr="ScreenHunter_136 Apr. 08 18.37.jpg"/>
          <p:cNvPicPr>
            <a:picLocks noChangeAspect="1"/>
          </p:cNvPicPr>
          <p:nvPr/>
        </p:nvPicPr>
        <p:blipFill>
          <a:blip r:embed="rId3" cstate="print">
            <a:lum bright="-59000"/>
          </a:blip>
          <a:stretch>
            <a:fillRect/>
          </a:stretch>
        </p:blipFill>
        <p:spPr>
          <a:xfrm rot="4537426">
            <a:off x="2336579" y="1678809"/>
            <a:ext cx="2638743" cy="5757930"/>
          </a:xfrm>
          <a:prstGeom prst="rect">
            <a:avLst/>
          </a:prstGeom>
        </p:spPr>
      </p:pic>
      <p:pic>
        <p:nvPicPr>
          <p:cNvPr id="7" name="Immagine 6" descr="ScreenHunter_136 Apr. 08 18.37.jpg"/>
          <p:cNvPicPr>
            <a:picLocks noChangeAspect="1"/>
          </p:cNvPicPr>
          <p:nvPr/>
        </p:nvPicPr>
        <p:blipFill>
          <a:blip r:embed="rId3" cstate="print">
            <a:lum bright="-24000"/>
          </a:blip>
          <a:stretch>
            <a:fillRect/>
          </a:stretch>
        </p:blipFill>
        <p:spPr>
          <a:xfrm rot="2025227">
            <a:off x="1851948" y="498525"/>
            <a:ext cx="2748399" cy="5997207"/>
          </a:xfrm>
          <a:prstGeom prst="rect">
            <a:avLst/>
          </a:prstGeom>
        </p:spPr>
      </p:pic>
      <p:pic>
        <p:nvPicPr>
          <p:cNvPr id="18" name="Immagine 17" descr="ScreenHunter_136 Apr. 08 18.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3005432" cy="6558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204864"/>
            <a:ext cx="3096344" cy="3612401"/>
          </a:xfrm>
          <a:prstGeom prst="rect">
            <a:avLst/>
          </a:prstGeom>
        </p:spPr>
      </p:pic>
      <p:pic>
        <p:nvPicPr>
          <p:cNvPr id="7" name="Immagine 6" descr="ScreenHunter_137 Apr. 08 18.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552153"/>
            <a:ext cx="5191125" cy="4829175"/>
          </a:xfrm>
          <a:prstGeom prst="rect">
            <a:avLst/>
          </a:prstGeom>
        </p:spPr>
      </p:pic>
      <p:sp>
        <p:nvSpPr>
          <p:cNvPr id="8" name="Titolo 3"/>
          <p:cNvSpPr txBox="1">
            <a:spLocks/>
          </p:cNvSpPr>
          <p:nvPr/>
        </p:nvSpPr>
        <p:spPr>
          <a:xfrm>
            <a:off x="0" y="188913"/>
            <a:ext cx="7345363" cy="100806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300" b="1" i="1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it-IT" sz="43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[IN]sicurezza a scuola!</a:t>
            </a:r>
            <a:endParaRPr kumimoji="0" lang="it-IT" sz="43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Immagine 9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2" name="Connettore 1 11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logo-Linea-Ret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467544" y="2069976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4300" b="1" i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PERCHÉ LA SCUOLA?</a:t>
            </a:r>
          </a:p>
        </p:txBody>
      </p:sp>
      <p:sp>
        <p:nvSpPr>
          <p:cNvPr id="10" name="Titolo 3"/>
          <p:cNvSpPr txBox="1">
            <a:spLocks/>
          </p:cNvSpPr>
          <p:nvPr/>
        </p:nvSpPr>
        <p:spPr>
          <a:xfrm>
            <a:off x="467544" y="3933056"/>
            <a:ext cx="5544616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Perché </a:t>
            </a:r>
            <a:r>
              <a:rPr lang="it-IT" sz="2400" b="1" i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ogni giorno </a:t>
            </a: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la frequentano 2424 bambini</a:t>
            </a: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it-IT" sz="24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173038" lvl="0" indent="-1730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b="1" i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Perché ogni giorno </a:t>
            </a: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ci lavorano 200 insegnanti, collaboratori e personale amministrativo</a:t>
            </a:r>
          </a:p>
          <a:p>
            <a:pPr marL="173038" lvl="0" indent="-173038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it-IT" sz="2400" b="1" i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it-IT" sz="24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Immagine 11" descr="index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326446"/>
            <a:ext cx="2736304" cy="3478818"/>
          </a:xfrm>
          <a:prstGeom prst="rect">
            <a:avLst/>
          </a:prstGeom>
        </p:spPr>
      </p:pic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467544" y="1709936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L’INDAGINE CONOSCITIVA</a:t>
            </a:r>
            <a:endParaRPr lang="it-IT" sz="43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olo 3"/>
          <p:cNvSpPr txBox="1">
            <a:spLocks/>
          </p:cNvSpPr>
          <p:nvPr/>
        </p:nvSpPr>
        <p:spPr>
          <a:xfrm>
            <a:off x="467544" y="3789040"/>
            <a:ext cx="8208912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Per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valutare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l’</a:t>
            </a:r>
            <a:r>
              <a:rPr lang="it-IT" sz="2400" b="1" u="sng" dirty="0" smtClean="0">
                <a:solidFill>
                  <a:schemeClr val="accent1">
                    <a:lumMod val="50000"/>
                  </a:schemeClr>
                </a:solidFill>
              </a:rPr>
              <a:t>ADEGUATEZZA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 degli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edifici scolastici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abbiamo richiesto i seguenti documenti al proprietario “Comune di Giulianova”:</a:t>
            </a:r>
          </a:p>
          <a:p>
            <a:pPr lvl="0" algn="just">
              <a:spcBef>
                <a:spcPct val="0"/>
              </a:spcBef>
              <a:defRPr/>
            </a:pPr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VERIFICA </a:t>
            </a:r>
            <a:r>
              <a:rPr lang="it-IT" sz="2400" b="1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VULNERABILITA’ SISMICA</a:t>
            </a:r>
          </a:p>
          <a:p>
            <a:pPr marL="457200" lvl="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CERTIFICATO </a:t>
            </a:r>
            <a:r>
              <a:rPr lang="it-IT" sz="2400" b="1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COLLAUDO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STATICO</a:t>
            </a:r>
          </a:p>
          <a:p>
            <a:pPr marL="457200" lvl="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CERTIFICATO </a:t>
            </a:r>
            <a:r>
              <a:rPr lang="it-IT" sz="2400" b="1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AGIBILITA’</a:t>
            </a:r>
          </a:p>
          <a:p>
            <a:pPr marL="457200" lvl="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CERTIFICATO </a:t>
            </a:r>
            <a:r>
              <a:rPr lang="it-IT" sz="2400" b="1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PREVENZIONE INCENDI</a:t>
            </a:r>
            <a:endParaRPr lang="it-IT" sz="2400" b="1" dirty="0">
              <a:solidFill>
                <a:srgbClr val="FF0000"/>
              </a:solidFill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24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467544" y="1421904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LE SCUOLE COMUNALI</a:t>
            </a:r>
            <a:endParaRPr lang="it-IT" sz="43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olo 3"/>
          <p:cNvSpPr txBox="1">
            <a:spLocks/>
          </p:cNvSpPr>
          <p:nvPr/>
        </p:nvSpPr>
        <p:spPr>
          <a:xfrm>
            <a:off x="683568" y="3140968"/>
            <a:ext cx="2664296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DE AMICIS </a:t>
            </a:r>
          </a:p>
          <a:p>
            <a:pPr marL="45720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PAGLIACCETTI</a:t>
            </a:r>
          </a:p>
          <a:p>
            <a:pPr marL="45720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VIA GOBELLI</a:t>
            </a:r>
          </a:p>
          <a:p>
            <a:pPr marL="45720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BIVIO BELLOCCHIO</a:t>
            </a:r>
          </a:p>
          <a:p>
            <a:pPr marL="45720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COLLERANESCO</a:t>
            </a:r>
          </a:p>
          <a:p>
            <a:pPr marL="457200" lvl="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/>
              <a:defRPr/>
            </a:pPr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24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sp>
        <p:nvSpPr>
          <p:cNvPr id="11" name="Titolo 3"/>
          <p:cNvSpPr txBox="1">
            <a:spLocks/>
          </p:cNvSpPr>
          <p:nvPr/>
        </p:nvSpPr>
        <p:spPr>
          <a:xfrm>
            <a:off x="3635896" y="3140968"/>
            <a:ext cx="2664296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 startAt="6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BINDI </a:t>
            </a:r>
          </a:p>
          <a:p>
            <a:pPr marL="45720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 startAt="6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DON MILANI</a:t>
            </a:r>
          </a:p>
          <a:p>
            <a:pPr marL="45720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 startAt="6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BRAGA</a:t>
            </a:r>
          </a:p>
          <a:p>
            <a:pPr marL="45720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 startAt="6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SUCC. BINDI</a:t>
            </a:r>
          </a:p>
          <a:p>
            <a:pPr marL="45720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 startAt="6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VIA SIMONCINI</a:t>
            </a:r>
          </a:p>
          <a:p>
            <a:pPr marL="45720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 startAt="6"/>
              <a:defRPr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VIA MATTARELLA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marL="457200" lvl="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 startAt="6"/>
              <a:defRPr/>
            </a:pPr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24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itolo 3"/>
          <p:cNvSpPr txBox="1">
            <a:spLocks/>
          </p:cNvSpPr>
          <p:nvPr/>
        </p:nvSpPr>
        <p:spPr>
          <a:xfrm>
            <a:off x="6156176" y="2780928"/>
            <a:ext cx="2664296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 startAt="12"/>
              <a:defRPr/>
            </a:pP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“L’ARCOBALENO”</a:t>
            </a:r>
          </a:p>
          <a:p>
            <a:pPr marL="457200" lvl="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 startAt="12"/>
              <a:defRPr/>
            </a:pP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“LE COCCINELLE” </a:t>
            </a:r>
          </a:p>
          <a:p>
            <a:pPr marL="457200" lvl="0" indent="-457200" algn="just">
              <a:lnSpc>
                <a:spcPct val="160000"/>
              </a:lnSpc>
              <a:spcBef>
                <a:spcPct val="0"/>
              </a:spcBef>
              <a:buFont typeface="+mj-lt"/>
              <a:buAutoNum type="arabicParenR" startAt="12"/>
              <a:defRPr/>
            </a:pPr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24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 rot="16200000">
            <a:off x="-1337220" y="2857500"/>
            <a:ext cx="4320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IL RISULTATO!</a:t>
            </a:r>
            <a:endParaRPr lang="it-IT" sz="43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pic>
        <p:nvPicPr>
          <p:cNvPr id="12" name="Immagine 11" descr="index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547999"/>
            <a:ext cx="1008112" cy="1049353"/>
          </a:xfrm>
          <a:prstGeom prst="rect">
            <a:avLst/>
          </a:prstGeom>
        </p:spPr>
      </p:pic>
      <p:pic>
        <p:nvPicPr>
          <p:cNvPr id="1026" name="Picture 2" descr="D:\LINEA RETTA\ScreenHunter_132 Feb. 09 20.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02072" y="1340768"/>
            <a:ext cx="7625903" cy="5373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467544" y="1349896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VULNERABILITA’ SISMICA …</a:t>
            </a:r>
            <a:endParaRPr lang="it-IT" sz="43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sp>
        <p:nvSpPr>
          <p:cNvPr id="7" name="Titolo 3"/>
          <p:cNvSpPr txBox="1">
            <a:spLocks/>
          </p:cNvSpPr>
          <p:nvPr/>
        </p:nvSpPr>
        <p:spPr>
          <a:xfrm>
            <a:off x="467544" y="1844824"/>
            <a:ext cx="8208912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 lnSpcReduction="1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200" b="1" dirty="0" smtClean="0">
                <a:solidFill>
                  <a:schemeClr val="accent1">
                    <a:lumMod val="50000"/>
                  </a:schemeClr>
                </a:solidFill>
              </a:rPr>
              <a:t>… indica la risposta dell’edificio ad un sisma che potrebbe verificarsi nella zona. </a:t>
            </a:r>
          </a:p>
          <a:p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200" b="1" dirty="0" smtClean="0">
                <a:solidFill>
                  <a:schemeClr val="accent1">
                    <a:lumMod val="50000"/>
                  </a:schemeClr>
                </a:solidFill>
              </a:rPr>
              <a:t>Si esprime con un indice percentuale che varia da 0 a 100</a:t>
            </a:r>
          </a:p>
          <a:p>
            <a:pPr algn="ctr"/>
            <a:endParaRPr lang="it-IT" sz="22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200" b="1" dirty="0" smtClean="0">
                <a:solidFill>
                  <a:srgbClr val="FF0000"/>
                </a:solidFill>
              </a:rPr>
              <a:t>100% = edificio adeguato</a:t>
            </a:r>
          </a:p>
          <a:p>
            <a:pPr algn="ctr"/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200" b="1" dirty="0" smtClean="0">
                <a:solidFill>
                  <a:schemeClr val="accent1">
                    <a:lumMod val="50000"/>
                  </a:schemeClr>
                </a:solidFill>
              </a:rPr>
              <a:t>Discende dall’O.P.C.M. n. 3274 del 20 marzo 2003 che, dopo numerose proroghe, stabiliva per il Comune l’obbligo di effettuare le valutazioni entro il </a:t>
            </a:r>
            <a:r>
              <a:rPr lang="it-IT" sz="2200" b="1" dirty="0" smtClean="0">
                <a:solidFill>
                  <a:srgbClr val="FF0000"/>
                </a:solidFill>
              </a:rPr>
              <a:t>2013</a:t>
            </a:r>
            <a:r>
              <a:rPr lang="it-IT" sz="2200" b="1" dirty="0" smtClean="0">
                <a:solidFill>
                  <a:schemeClr val="accent1">
                    <a:lumMod val="50000"/>
                  </a:schemeClr>
                </a:solidFill>
              </a:rPr>
              <a:t> e inserire gli interventi di adeguamento nel Piano Triennale delle Opere Pubbliche.</a:t>
            </a: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it-IT" sz="1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345363" cy="1008062"/>
          </a:xfrm>
        </p:spPr>
        <p:txBody>
          <a:bodyPr>
            <a:noAutofit/>
          </a:bodyPr>
          <a:lstStyle/>
          <a:p>
            <a:r>
              <a:rPr lang="it-IT" sz="4300" b="1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it-IT" sz="4300" b="1" i="1" dirty="0" smtClean="0">
                <a:solidFill>
                  <a:srgbClr val="C00000"/>
                </a:solidFill>
              </a:rPr>
              <a:t>[IN]sicurezza a scuola!</a:t>
            </a:r>
            <a:endParaRPr lang="it-IT" sz="4300" b="1" i="1" dirty="0">
              <a:solidFill>
                <a:srgbClr val="C000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395536" y="980728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VULNERABILITA’ SISMICA</a:t>
            </a:r>
            <a:endParaRPr lang="it-IT" sz="32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85" y="84010"/>
            <a:ext cx="1200663" cy="1400774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547664" y="1124744"/>
            <a:ext cx="741682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logo-Linea-Ret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7776" y="216024"/>
            <a:ext cx="836712" cy="836712"/>
          </a:xfrm>
          <a:prstGeom prst="rect">
            <a:avLst/>
          </a:prstGeom>
        </p:spPr>
      </p:pic>
      <p:pic>
        <p:nvPicPr>
          <p:cNvPr id="2050" name="Picture 2" descr="D:\LINEA RETTA\ScreenHunter_133 Feb. 09 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700808"/>
            <a:ext cx="8136904" cy="5067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584</Words>
  <Application>Microsoft Office PowerPoint</Application>
  <PresentationFormat>Presentazione su schermo (4:3)</PresentationFormat>
  <Paragraphs>174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Adobe Fangsong Std R</vt:lpstr>
      <vt:lpstr>Arial</vt:lpstr>
      <vt:lpstr>Arial Rounded MT Bold</vt:lpstr>
      <vt:lpstr>Calibri</vt:lpstr>
      <vt:lpstr>Tw Cen MT</vt:lpstr>
      <vt:lpstr>Wingdings</vt:lpstr>
      <vt:lpstr>Wingdings 2</vt:lpstr>
      <vt:lpstr>Luna</vt:lpstr>
      <vt:lpstr>[IN]sicurezza        a scuola!</vt:lpstr>
      <vt:lpstr>Presentazione standard di PowerPoint</vt:lpstr>
      <vt:lpstr>Presentazione standard di PowerPoint</vt:lpstr>
      <vt:lpstr>          [IN]sicurezza a scuola!</vt:lpstr>
      <vt:lpstr>          [IN]sicurezza a scuola!</vt:lpstr>
      <vt:lpstr>          [IN]sicurezza a scuola!</vt:lpstr>
      <vt:lpstr>          [IN]sicurezza a scuola!</vt:lpstr>
      <vt:lpstr>          [IN]sicurezza a scuola!</vt:lpstr>
      <vt:lpstr>          [IN]sicurezza a scuola!</vt:lpstr>
      <vt:lpstr>          [IN]sicurezza a scuola!</vt:lpstr>
      <vt:lpstr>          [IN]sicurezza a scuola!</vt:lpstr>
      <vt:lpstr>          [IN]sicurezza a scuola!</vt:lpstr>
      <vt:lpstr>          [IN]sicurezza a scuola!</vt:lpstr>
      <vt:lpstr>          [IN]sicurezza a scuola!</vt:lpstr>
      <vt:lpstr>          [IN]sicurezza a scuola!</vt:lpstr>
      <vt:lpstr>          [IN]sicurezza a scuola!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Sicurezza: ……………………….</dc:title>
  <dc:creator>Andrea</dc:creator>
  <cp:lastModifiedBy>antonella ginoble</cp:lastModifiedBy>
  <cp:revision>53</cp:revision>
  <dcterms:created xsi:type="dcterms:W3CDTF">2015-02-04T19:13:18Z</dcterms:created>
  <dcterms:modified xsi:type="dcterms:W3CDTF">2015-04-09T08:06:56Z</dcterms:modified>
</cp:coreProperties>
</file>